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71" r:id="rId8"/>
    <p:sldId id="270" r:id="rId9"/>
    <p:sldId id="262" r:id="rId10"/>
    <p:sldId id="261" r:id="rId11"/>
    <p:sldId id="263" r:id="rId12"/>
    <p:sldId id="272" r:id="rId13"/>
    <p:sldId id="275" r:id="rId14"/>
    <p:sldId id="267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in Mathieu Morin" initials="DMM" lastIdx="2" clrIdx="0">
    <p:extLst>
      <p:ext uri="{19B8F6BF-5375-455C-9EA6-DF929625EA0E}">
        <p15:presenceInfo xmlns:p15="http://schemas.microsoft.com/office/powerpoint/2012/main" userId="S::dmorin@unb.ca::a512dfa6-d2e7-42ee-911f-ec9230a4339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95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09:33:26.343" idx="2">
    <p:pos x="7395" y="74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93EF-F79F-4CCD-BF37-DAB952B5E0B6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F2B3E-5FF2-4F58-A90A-3862F31993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533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-This is a completely non-invasive system</a:t>
            </a:r>
          </a:p>
          <a:p>
            <a:r>
              <a:rPr lang="en-CA" dirty="0"/>
              <a:t>-By low field I simply mean much less then a conventional NMR system </a:t>
            </a:r>
          </a:p>
          <a:p>
            <a:r>
              <a:rPr lang="en-CA" dirty="0"/>
              <a:t>-About 1000 times larger than earth’s magnetic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45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-The RF coil is in the shape of a solenoid</a:t>
            </a:r>
          </a:p>
          <a:p>
            <a:r>
              <a:rPr lang="en-CA" dirty="0"/>
              <a:t>-The solenoid generates a magnetic field along 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78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-Red arrows in the figure describe spins of varying frequencies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65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9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-The sensitive slice will vary as the angle is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966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Even echoes are used, odd echoes have greatly decreased magnitudes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003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0 deg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91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0 deg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F2B3E-5FF2-4F58-A90A-3862F319938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60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478-FE0A-435E-935D-DC783AFA7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5DD65-B263-4982-A0E0-FD67F1D15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23990-B055-46EF-B003-18F34A9A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964A-6724-4C00-8E90-9B504129B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BEEF-C566-48ED-B462-DEB49CBD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94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6B31-C55D-4720-B9AF-3923ABBF2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09E51-3476-4C0A-8D0F-7C5A11477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B5A7-81D7-47AF-A87F-C9D1DA6B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34A5-6C15-4662-A389-D7CDD808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5AB6B-C8C0-46E3-8F07-3666A7CB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80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B6212-EEE5-4199-9319-8B003939E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0F9B-C1DC-44EA-995A-197A9C2AC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CE40C-C35C-4087-9F03-73923A3B3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9AD0E-1B67-4BEB-AB42-CA3D35AA3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57C55-6CA2-45B1-9B17-715D4F6C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01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5808-BBAD-4853-A38E-05AA7205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4D0A-348E-4593-B9C1-847F9355B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837ED-B0C7-4D21-A7ED-0888CDF6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6FDC2-7004-4F13-9FA4-582CFBDD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0C87A-1D9F-40B9-9E4C-B3171220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24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FC4A-0A40-4801-B375-F49597B5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452EA-BBAB-47E9-8DAE-F1733F0C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4D36C-B32F-4808-BAD3-C763436A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1FFC-DB5A-438C-B714-DF972A66B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3B08D-B223-4788-BDBA-0EE2F13B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847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F55C-8814-4C28-9A54-F1BBF55B3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2C37-CF36-4064-9145-E7E05C045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2B783-BE6F-4ECA-833B-EA30832A2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78DC8-8E40-4ED1-9057-BBE7E309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2A497-0451-4E1E-B914-35B6D4AD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79DF1-519C-4FBD-AEF8-89C0884E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448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CB2D-777A-4294-9351-6C2CFD38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6A9A9-BB8F-47B4-B316-3B7F4C881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8F46C-3183-44FA-886F-3EE264B9D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14FA9-C2A5-4C56-9653-8BE13A4F5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7D51B-77F5-4ADE-982F-D7B41294E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6A413A-0B4F-4EC9-882C-5B659F1D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BA8F5-1664-4860-BAA6-14B689E0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B2C6D9-F226-4CA4-BAC8-C67778BC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071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ABD1-3DBE-4803-A4C1-21081106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908C2-B2B3-40BA-845F-416F0638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0490B-3D30-42D8-96CC-45EBE0BE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20958-F365-4BC1-A15C-826BE497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2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B8E5B-C82E-402B-B001-00D82FD0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3BED1-048F-4053-99AD-4AC2E777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A3CE-4194-4C91-8970-468403B4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46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CFBD-9D3B-4594-9DDE-D7595DC5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F9573-38EE-4A05-9EB3-9F02BAC0C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C1DBB-B078-4F23-8562-6E479C05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D6651-AFBD-4A5F-8159-E78E80E0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60BE1-FA27-4FB9-8BA7-F0335A13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854F-0F55-4B23-B822-5940A04F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31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41BE-322B-4A6E-A7C5-4D6751F9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1F433-117D-49A0-8674-6364C43D0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F451A-026D-463D-9CD0-1F05AD20E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18DC3-5691-42A3-9861-8B2201AE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C3ECB-6DB6-4F10-B13A-F06AC676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4C0EB-7B5A-4934-90BA-57728AF9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75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2C99B-B9FF-4AED-923F-29801F0F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CF2ED-B412-4AAD-BB87-A36587182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FBB15-EF05-4794-A3D7-91AE8CDE9E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C93F7-1AC9-4D8D-B84F-384EBEA787F0}" type="datetimeFigureOut">
              <a:rPr lang="en-CA" smtClean="0"/>
              <a:t>2020-02-01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D0FA-BBE1-487C-9326-A14DF1DB8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C5C22-8BDC-41F2-9BC0-2338B499F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23BE6-7BC9-4DA1-99B2-B3E7F9ED2DA8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1CC165E-1298-4633-99E8-36D417EE6C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52" y="5542380"/>
            <a:ext cx="1179095" cy="11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27.png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5.svg"/><Relationship Id="rId9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17/06/relationships/model3d" Target="../media/model3d2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microsoft.com/office/2017/06/relationships/model3d" Target="../media/model3d1.glb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3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://www.jgmaas.com/SCA/2017/SCA2017-020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in_echo" TargetMode="Externa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0E6A-20EC-4AA8-8E60-6D670302DC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Construction and Application of Small Portable Low Field MR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DA0A3-06CF-4668-BF81-A2E3FBA1B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+mj-lt"/>
              </a:rPr>
              <a:t>Devin Morin </a:t>
            </a:r>
          </a:p>
          <a:p>
            <a:r>
              <a:rPr lang="en-CA" dirty="0">
                <a:latin typeface="+mj-lt"/>
              </a:rPr>
              <a:t>University of New Brunswick</a:t>
            </a:r>
          </a:p>
        </p:txBody>
      </p:sp>
    </p:spTree>
    <p:extLst>
      <p:ext uri="{BB962C8B-B14F-4D97-AF65-F5344CB8AC3E}">
        <p14:creationId xmlns:p14="http://schemas.microsoft.com/office/powerpoint/2010/main" val="28371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87C618-61E8-4D25-8C04-F8470CB75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7235" r="26369" b="-2"/>
          <a:stretch/>
        </p:blipFill>
        <p:spPr>
          <a:xfrm>
            <a:off x="4636007" y="1649413"/>
            <a:ext cx="6395787" cy="4249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C9BCA-4426-4E8E-BD1A-220AFF8B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How to Measure Flow for CPMG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35227-0ADD-4D96-8412-A3C33162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lnSpcReduction="10000"/>
          </a:bodyPr>
          <a:lstStyle/>
          <a:p>
            <a:r>
              <a:rPr lang="en-CA" sz="2400" dirty="0"/>
              <a:t>The early even echoes will roughly decay linearly. A relationship that can be shown mathematically.</a:t>
            </a:r>
          </a:p>
          <a:p>
            <a:r>
              <a:rPr lang="en-CA" sz="2400" dirty="0"/>
              <a:t>Odd echoes are not used as their intensity is drastically decreased due to even echo rephasing. </a:t>
            </a:r>
          </a:p>
          <a:p>
            <a:r>
              <a:rPr lang="en-CA" sz="2400" dirty="0"/>
              <a:t>The relationship between  –B/A and flow velocity is linear. Where</a:t>
            </a:r>
            <a:r>
              <a:rPr lang="en-CA" sz="2400" b="1" dirty="0"/>
              <a:t> </a:t>
            </a:r>
            <a:r>
              <a:rPr lang="en-CA" sz="2400" dirty="0"/>
              <a:t>B is the slope of the linear fit, and A</a:t>
            </a:r>
            <a:r>
              <a:rPr lang="en-CA" sz="2400" b="1" dirty="0"/>
              <a:t> </a:t>
            </a:r>
            <a:r>
              <a:rPr lang="en-CA" sz="2400" dirty="0"/>
              <a:t>is the y-intercept. </a:t>
            </a:r>
          </a:p>
          <a:p>
            <a:endParaRPr lang="en-CA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6C19E0-6015-470B-93D1-5485B85B8ABA}"/>
              </a:ext>
            </a:extLst>
          </p:cNvPr>
          <p:cNvSpPr/>
          <p:nvPr/>
        </p:nvSpPr>
        <p:spPr>
          <a:xfrm>
            <a:off x="5364480" y="1473200"/>
            <a:ext cx="5989320" cy="494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BE4B8C-EFEE-4FA2-A8F4-9C27FCD44CEC}"/>
                  </a:ext>
                </a:extLst>
              </p:cNvPr>
              <p:cNvSpPr txBox="1"/>
              <p:nvPr/>
            </p:nvSpPr>
            <p:spPr>
              <a:xfrm>
                <a:off x="7808895" y="2439205"/>
                <a:ext cx="1954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BE4B8C-EFEE-4FA2-A8F4-9C27FCD44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895" y="2439205"/>
                <a:ext cx="1954766" cy="276999"/>
              </a:xfrm>
              <a:prstGeom prst="rect">
                <a:avLst/>
              </a:prstGeom>
              <a:blipFill>
                <a:blip r:embed="rId4"/>
                <a:stretch>
                  <a:fillRect l="-2492" r="-2181" b="-239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68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594A-DE01-4596-BC91-E5343A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A3960-7B04-4F8F-A7E3-6A8E70F15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sz="2400" dirty="0"/>
                  <a:t>Doped water with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𝐶𝑢𝑆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2400" dirty="0"/>
                  <a:t> to decrease delay time.</a:t>
                </a:r>
              </a:p>
              <a:p>
                <a:r>
                  <a:rPr lang="en-CA" sz="2400" dirty="0"/>
                  <a:t>Used pump to direct flow through the RF probe.</a:t>
                </a:r>
              </a:p>
              <a:p>
                <a:r>
                  <a:rPr lang="en-CA" sz="2400" dirty="0"/>
                  <a:t>Gathered data for a range of flow velocities (500CCM-1500CCM).</a:t>
                </a:r>
              </a:p>
              <a:p>
                <a:r>
                  <a:rPr lang="en-CA" sz="2400" dirty="0"/>
                  <a:t>Also, gathered data for 0 and 5 degrees which will vary the slice orientation</a:t>
                </a:r>
              </a:p>
              <a:p>
                <a:r>
                  <a:rPr lang="en-CA" sz="2400" dirty="0"/>
                  <a:t>Each measurement takes ~5 minutes. </a:t>
                </a:r>
              </a:p>
              <a:p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A3960-7B04-4F8F-A7E3-6A8E70F15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0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99F09-6407-425C-B1EB-31220ED3B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0881" y="396052"/>
            <a:ext cx="12950234" cy="646194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538943-AC92-4348-AEEB-25C5E65FEF9F}"/>
                  </a:ext>
                </a:extLst>
              </p:cNvPr>
              <p:cNvSpPr txBox="1"/>
              <p:nvPr/>
            </p:nvSpPr>
            <p:spPr>
              <a:xfrm>
                <a:off x="2177592" y="734886"/>
                <a:ext cx="1176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=0.987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538943-AC92-4348-AEEB-25C5E65FE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592" y="734886"/>
                <a:ext cx="1176861" cy="276999"/>
              </a:xfrm>
              <a:prstGeom prst="rect">
                <a:avLst/>
              </a:prstGeom>
              <a:blipFill>
                <a:blip r:embed="rId5"/>
                <a:stretch>
                  <a:fillRect l="-4145" t="-4444" r="-5181" b="-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FE7168-659E-4196-9D17-55BFF628BD10}"/>
              </a:ext>
            </a:extLst>
          </p:cNvPr>
          <p:cNvSpPr txBox="1"/>
          <p:nvPr/>
        </p:nvSpPr>
        <p:spPr>
          <a:xfrm>
            <a:off x="3354453" y="273377"/>
            <a:ext cx="30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 degree flow data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5A5706-3B51-4DD2-B0B5-0530C45D3A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47734"/>
                  </p:ext>
                </p:extLst>
              </p:nvPr>
            </p:nvGraphicFramePr>
            <p:xfrm>
              <a:off x="2437887" y="1350719"/>
              <a:ext cx="1663927" cy="195828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63927" cy="1958280"/>
                    </a:xfrm>
                    <a:prstGeom prst="rect">
                      <a:avLst/>
                    </a:prstGeom>
                  </am3d:spPr>
                  <am3d:camera>
                    <am3d:pos x="0" y="0" z="734183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4" d="1000000"/>
                    <am3d:preTrans dx="-15254237" dy="-18000000" dz="-15254237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391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5A5706-3B51-4DD2-B0B5-0530C45D3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7887" y="1350719"/>
                <a:ext cx="1663927" cy="19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F8EE10A-AA70-4F8F-A814-D798803B7C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1381874"/>
                  </p:ext>
                </p:extLst>
              </p:nvPr>
            </p:nvGraphicFramePr>
            <p:xfrm>
              <a:off x="2766022" y="1434211"/>
              <a:ext cx="841899" cy="137902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41899" cy="1379027"/>
                    </a:xfrm>
                    <a:prstGeom prst="rect">
                      <a:avLst/>
                    </a:prstGeom>
                  </am3d:spPr>
                  <am3d:camera>
                    <am3d:pos x="0" y="0" z="63301643"/>
                    <am3d:up dx="0" dy="36000000" dz="0"/>
                    <am3d:lookAt x="0" y="3600000" z="0"/>
                    <am3d:perspective fov="2293925"/>
                  </am3d:camera>
                  <am3d:trans>
                    <am3d:meterPerModelUnit n="10526" d="1000000"/>
                    <am3d:preTrans dx="-15347368" dy="-22547367" dz="-227368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F8EE10A-AA70-4F8F-A814-D798803B7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6022" y="1434211"/>
                <a:ext cx="841899" cy="1379027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FE0B0D-0320-4BA3-A82F-95E4A6163731}"/>
              </a:ext>
            </a:extLst>
          </p:cNvPr>
          <p:cNvCxnSpPr/>
          <p:nvPr/>
        </p:nvCxnSpPr>
        <p:spPr>
          <a:xfrm>
            <a:off x="3223260" y="1565910"/>
            <a:ext cx="145923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B8E72-2D53-428C-BC6F-399A35673F14}"/>
                  </a:ext>
                </a:extLst>
              </p:cNvPr>
              <p:cNvSpPr txBox="1"/>
              <p:nvPr/>
            </p:nvSpPr>
            <p:spPr>
              <a:xfrm>
                <a:off x="4682490" y="1434211"/>
                <a:ext cx="253210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B8E72-2D53-428C-BC6F-399A3567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90" y="1434211"/>
                <a:ext cx="253210" cy="283219"/>
              </a:xfrm>
              <a:prstGeom prst="rect">
                <a:avLst/>
              </a:prstGeom>
              <a:blipFill>
                <a:blip r:embed="rId12"/>
                <a:stretch>
                  <a:fillRect l="-21429" t="-4255" r="-9524" b="-63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2CF9B6-BE85-4612-9649-7DB89885D7A4}"/>
              </a:ext>
            </a:extLst>
          </p:cNvPr>
          <p:cNvSpPr txBox="1"/>
          <p:nvPr/>
        </p:nvSpPr>
        <p:spPr>
          <a:xfrm>
            <a:off x="2705970" y="1182865"/>
            <a:ext cx="112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Cradle Orientation</a:t>
            </a:r>
          </a:p>
        </p:txBody>
      </p:sp>
    </p:spTree>
    <p:extLst>
      <p:ext uri="{BB962C8B-B14F-4D97-AF65-F5344CB8AC3E}">
        <p14:creationId xmlns:p14="http://schemas.microsoft.com/office/powerpoint/2010/main" val="58660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E8D564D-6AAC-4958-A86B-821C7B321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41" y="355471"/>
            <a:ext cx="12415475" cy="6199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E7168-659E-4196-9D17-55BFF628BD10}"/>
              </a:ext>
            </a:extLst>
          </p:cNvPr>
          <p:cNvSpPr txBox="1"/>
          <p:nvPr/>
        </p:nvSpPr>
        <p:spPr>
          <a:xfrm>
            <a:off x="3354453" y="273377"/>
            <a:ext cx="30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 degree flow data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E5A5706-3B51-4DD2-B0B5-0530C45D3A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37887" y="1350719"/>
              <a:ext cx="1663927" cy="195828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3927" cy="1958280"/>
                    </a:xfrm>
                    <a:prstGeom prst="rect">
                      <a:avLst/>
                    </a:prstGeom>
                  </am3d:spPr>
                  <am3d:camera>
                    <am3d:pos x="0" y="0" z="734183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74" d="1000000"/>
                    <am3d:preTrans dx="-15254237" dy="-18000000" dz="-15254237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14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E5A5706-3B51-4DD2-B0B5-0530C45D3A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7887" y="1350719"/>
                <a:ext cx="1663927" cy="19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6F8EE10A-AA70-4F8F-A814-D798803B7C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84402913"/>
                  </p:ext>
                </p:extLst>
              </p:nvPr>
            </p:nvGraphicFramePr>
            <p:xfrm>
              <a:off x="2766022" y="1434211"/>
              <a:ext cx="841899" cy="13790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41899" cy="1379027"/>
                    </a:xfrm>
                    <a:prstGeom prst="rect">
                      <a:avLst/>
                    </a:prstGeom>
                  </am3d:spPr>
                  <am3d:camera>
                    <am3d:pos x="0" y="0" z="63301643"/>
                    <am3d:up dx="0" dy="36000000" dz="0"/>
                    <am3d:lookAt x="0" y="3600000" z="0"/>
                    <am3d:perspective fov="2293925"/>
                  </am3d:camera>
                  <am3d:trans>
                    <am3d:meterPerModelUnit n="10526" d="1000000"/>
                    <am3d:preTrans dx="-15347368" dy="-26147368" dz="-22736841"/>
                    <am3d:scale>
                      <am3d:sx n="1000000" d="1000000"/>
                      <am3d:sy n="1000000" d="1000000"/>
                      <am3d:sz n="1000000" d="1000000"/>
                    </am3d:scale>
                    <am3d:rot ax="-314012" ay="798828" az="-72502"/>
                    <am3d:postTrans dx="0" dy="360000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6F8EE10A-AA70-4F8F-A814-D798803B7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6022" y="1434211"/>
                <a:ext cx="841899" cy="1379027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FE0B0D-0320-4BA3-A82F-95E4A6163731}"/>
              </a:ext>
            </a:extLst>
          </p:cNvPr>
          <p:cNvCxnSpPr>
            <a:cxnSpLocks/>
          </p:cNvCxnSpPr>
          <p:nvPr/>
        </p:nvCxnSpPr>
        <p:spPr>
          <a:xfrm>
            <a:off x="3223260" y="1565910"/>
            <a:ext cx="1459230" cy="20193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B8E72-2D53-428C-BC6F-399A35673F14}"/>
                  </a:ext>
                </a:extLst>
              </p:cNvPr>
              <p:cNvSpPr txBox="1"/>
              <p:nvPr/>
            </p:nvSpPr>
            <p:spPr>
              <a:xfrm>
                <a:off x="4682490" y="1616320"/>
                <a:ext cx="25321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5B8E72-2D53-428C-BC6F-399A35673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90" y="1616320"/>
                <a:ext cx="253211" cy="283219"/>
              </a:xfrm>
              <a:prstGeom prst="rect">
                <a:avLst/>
              </a:prstGeom>
              <a:blipFill>
                <a:blip r:embed="rId10"/>
                <a:stretch>
                  <a:fillRect l="-23810" t="-4255" r="-9524" b="-63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2CF9B6-BE85-4612-9649-7DB89885D7A4}"/>
              </a:ext>
            </a:extLst>
          </p:cNvPr>
          <p:cNvSpPr txBox="1"/>
          <p:nvPr/>
        </p:nvSpPr>
        <p:spPr>
          <a:xfrm>
            <a:off x="2705970" y="1182865"/>
            <a:ext cx="112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Cradle Orientation</a:t>
            </a:r>
          </a:p>
        </p:txBody>
      </p:sp>
    </p:spTree>
    <p:extLst>
      <p:ext uri="{BB962C8B-B14F-4D97-AF65-F5344CB8AC3E}">
        <p14:creationId xmlns:p14="http://schemas.microsoft.com/office/powerpoint/2010/main" val="288587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3F14-64BB-4AE7-9EF4-DBBDFB13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0BFE-2A1E-4AF6-B24E-89C3DAA4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We have been able to show that measurements by fellow researchers in the lab are reproducible at low field using a small, affordable, portable magnet. </a:t>
            </a:r>
          </a:p>
          <a:p>
            <a:endParaRPr lang="en-CA" sz="2400" dirty="0"/>
          </a:p>
          <a:p>
            <a:r>
              <a:rPr lang="en-CA" sz="2400" dirty="0"/>
              <a:t>We have constructed a small magnetic resonance system that can measure flow velocities.</a:t>
            </a:r>
          </a:p>
          <a:p>
            <a:endParaRPr lang="en-CA" sz="2400" dirty="0"/>
          </a:p>
          <a:p>
            <a:r>
              <a:rPr lang="en-CA" sz="2400" dirty="0"/>
              <a:t>The cradle system allowed for variable slice orientation, and 0 degrees suggests that this is the optimum orientation for this measurement. </a:t>
            </a:r>
          </a:p>
        </p:txBody>
      </p:sp>
    </p:spTree>
    <p:extLst>
      <p:ext uri="{BB962C8B-B14F-4D97-AF65-F5344CB8AC3E}">
        <p14:creationId xmlns:p14="http://schemas.microsoft.com/office/powerpoint/2010/main" val="37805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BE6E-DAAD-4241-A655-BD87ED84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to Improve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C13E-8457-42D0-9FF5-7AF2B1882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Better Faraday cage to reduce noise</a:t>
            </a:r>
          </a:p>
          <a:p>
            <a:r>
              <a:rPr lang="en-CA" sz="2400" dirty="0"/>
              <a:t>Lower delay time by doping the water more</a:t>
            </a:r>
          </a:p>
          <a:p>
            <a:r>
              <a:rPr lang="en-CA" sz="2400" dirty="0"/>
              <a:t>Filters that cut out as much noise as possible</a:t>
            </a:r>
          </a:p>
          <a:p>
            <a:r>
              <a:rPr lang="en-CA" sz="2400" dirty="0"/>
              <a:t>MORE SCANS, MORE SCANS AND MORE SCANS</a:t>
            </a:r>
          </a:p>
          <a:p>
            <a:r>
              <a:rPr lang="en-CA" sz="2400" dirty="0"/>
              <a:t>Functionally best at 0 deg; Get that sample as close as possible to the magnet! Increase magnetic field and increase signal.</a:t>
            </a:r>
          </a:p>
        </p:txBody>
      </p:sp>
    </p:spTree>
    <p:extLst>
      <p:ext uri="{BB962C8B-B14F-4D97-AF65-F5344CB8AC3E}">
        <p14:creationId xmlns:p14="http://schemas.microsoft.com/office/powerpoint/2010/main" val="265578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6BF3-D3D5-4693-BDEE-FD106605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7767-1AF2-4577-860E-DCB2930A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>
                <a:latin typeface="Calibri (Body)"/>
              </a:rPr>
              <a:t>Ben </a:t>
            </a:r>
            <a:r>
              <a:rPr lang="en-CA" sz="2400" dirty="0" err="1">
                <a:latin typeface="Calibri (Body)"/>
              </a:rPr>
              <a:t>Newling</a:t>
            </a:r>
            <a:r>
              <a:rPr lang="en-CA" sz="2400" dirty="0">
                <a:latin typeface="Calibri (Body)"/>
              </a:rPr>
              <a:t> ; Supervisor</a:t>
            </a:r>
          </a:p>
          <a:p>
            <a:r>
              <a:rPr lang="en-CA" sz="2400" dirty="0">
                <a:latin typeface="Calibri (Body)"/>
              </a:rPr>
              <a:t>Bruce </a:t>
            </a:r>
            <a:r>
              <a:rPr lang="en-CA" sz="2400" dirty="0" err="1">
                <a:latin typeface="Calibri (Body)"/>
              </a:rPr>
              <a:t>Balcom</a:t>
            </a:r>
            <a:r>
              <a:rPr lang="en-CA" sz="2400" dirty="0">
                <a:latin typeface="Calibri (Body)"/>
              </a:rPr>
              <a:t> ; Professor &amp; Director of UNB MRI Centre</a:t>
            </a:r>
          </a:p>
          <a:p>
            <a:r>
              <a:rPr lang="en-CA" sz="2400" dirty="0">
                <a:latin typeface="Calibri (Body)"/>
              </a:rPr>
              <a:t>Andrés ; Research Scientist</a:t>
            </a:r>
          </a:p>
          <a:p>
            <a:endParaRPr lang="en-CA" sz="2400" dirty="0">
              <a:latin typeface="Calibri (Body)"/>
            </a:endParaRPr>
          </a:p>
          <a:p>
            <a:r>
              <a:rPr lang="en-CA" sz="2400" dirty="0">
                <a:latin typeface="Calibri (Body)"/>
              </a:rPr>
              <a:t>AUPAC 2020 Organizers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56594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D6C1-EB21-4CB7-B066-1740EC8B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CA" dirty="0"/>
              <a:t>Introduction </a:t>
            </a:r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8F33-A60A-43E0-9A98-A387374D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CA" sz="2400" dirty="0"/>
              <a:t>Building a magnetic resonance device that can measure flow velocities.</a:t>
            </a:r>
          </a:p>
          <a:p>
            <a:r>
              <a:rPr lang="en-CA" sz="2400" dirty="0"/>
              <a:t>Things like this have been done in the past with really large magnets which can be hazardous and quite expensive. </a:t>
            </a:r>
          </a:p>
          <a:p>
            <a:r>
              <a:rPr lang="en-CA" sz="2400" dirty="0"/>
              <a:t>How does one go about constructing a low field, portable device that can achieve comparable data?</a:t>
            </a:r>
          </a:p>
        </p:txBody>
      </p:sp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4006C034-F75C-4E2B-AEAA-8AEAF7E1F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55F26-5B31-4A44-AA95-E8F49A247D3E}"/>
              </a:ext>
            </a:extLst>
          </p:cNvPr>
          <p:cNvSpPr txBox="1"/>
          <p:nvPr/>
        </p:nvSpPr>
        <p:spPr>
          <a:xfrm>
            <a:off x="6313151" y="6129927"/>
            <a:ext cx="17698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Richard, S., </a:t>
            </a:r>
            <a:r>
              <a:rPr lang="en-CA" sz="900" dirty="0" err="1"/>
              <a:t>Newling</a:t>
            </a:r>
            <a:r>
              <a:rPr lang="en-CA" sz="900" dirty="0"/>
              <a:t>, B. </a:t>
            </a:r>
            <a:r>
              <a:rPr lang="en-US" sz="900" dirty="0"/>
              <a:t>Measuring Flow Using a Permanent Magnet with a Large Constant Gradient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43273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C23F-0A20-4CAD-B33E-F5EBEFD0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075"/>
            <a:ext cx="10515600" cy="1325563"/>
          </a:xfrm>
          <a:scene3d>
            <a:camera prst="orthographicFront"/>
            <a:lightRig rig="morning" dir="t"/>
          </a:scene3d>
          <a:sp3d prstMaterial="plastic"/>
        </p:spPr>
        <p:txBody>
          <a:bodyPr/>
          <a:lstStyle/>
          <a:p>
            <a:r>
              <a:rPr lang="en-CA" dirty="0"/>
              <a:t>Basic Introduction to MR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0D1E-7A31-4492-AAB9-4A2840D42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2638"/>
            <a:ext cx="8335141" cy="5376319"/>
          </a:xfrm>
        </p:spPr>
        <p:txBody>
          <a:bodyPr>
            <a:normAutofit fontScale="40000" lnSpcReduction="20000"/>
          </a:bodyPr>
          <a:lstStyle/>
          <a:p>
            <a:r>
              <a:rPr lang="en-CA" sz="6000" dirty="0"/>
              <a:t>Nuclear magnetic resonance is possible as nuclei possess angular momentum.</a:t>
            </a:r>
          </a:p>
          <a:p>
            <a:endParaRPr lang="en-CA" sz="6000" dirty="0"/>
          </a:p>
          <a:p>
            <a:r>
              <a:rPr lang="en-CA" sz="6000" dirty="0"/>
              <a:t>These nuclei can be thought of as miniature dipoles that will forced to point the direction of the applied magnetic field.</a:t>
            </a:r>
          </a:p>
          <a:p>
            <a:endParaRPr lang="en-CA" sz="6000" dirty="0"/>
          </a:p>
          <a:p>
            <a:r>
              <a:rPr lang="en-CA" sz="6000" dirty="0"/>
              <a:t>Due to their angular momentum, these nuclei will precess about the applied magnetic field at the Larmor frequency.</a:t>
            </a:r>
          </a:p>
          <a:p>
            <a:endParaRPr lang="en-CA" sz="6000" dirty="0"/>
          </a:p>
          <a:p>
            <a:r>
              <a:rPr lang="en-CA" sz="6000" dirty="0"/>
              <a:t>Transverse components of magnetization in the sample will cancel out. </a:t>
            </a:r>
          </a:p>
          <a:p>
            <a:pPr marL="0" indent="0">
              <a:buNone/>
            </a:pPr>
            <a:endParaRPr lang="en-CA" sz="6000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78B85-B467-4457-AB08-2A3AF7746F28}"/>
                  </a:ext>
                </a:extLst>
              </p:cNvPr>
              <p:cNvSpPr txBox="1"/>
              <p:nvPr/>
            </p:nvSpPr>
            <p:spPr>
              <a:xfrm>
                <a:off x="3082566" y="5538246"/>
                <a:ext cx="151079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CA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278B85-B467-4457-AB08-2A3AF7746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566" y="5538246"/>
                <a:ext cx="151079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194E3E-B7CC-4891-B7EF-9C5D56618C38}"/>
              </a:ext>
            </a:extLst>
          </p:cNvPr>
          <p:cNvCxnSpPr>
            <a:cxnSpLocks/>
          </p:cNvCxnSpPr>
          <p:nvPr/>
        </p:nvCxnSpPr>
        <p:spPr>
          <a:xfrm flipH="1" flipV="1">
            <a:off x="8910076" y="798008"/>
            <a:ext cx="1322384" cy="34817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42FB1E-08DA-49B3-8815-8E2D25D12EC8}"/>
                  </a:ext>
                </a:extLst>
              </p:cNvPr>
              <p:cNvSpPr/>
              <p:nvPr/>
            </p:nvSpPr>
            <p:spPr>
              <a:xfrm>
                <a:off x="8684160" y="1707733"/>
                <a:ext cx="1765086" cy="1716362"/>
              </a:xfrm>
              <a:prstGeom prst="ellipse">
                <a:avLst/>
              </a:prstGeom>
              <a:solidFill>
                <a:schemeClr val="accent1"/>
              </a:solidFill>
              <a:scene3d>
                <a:camera prst="orthographicFront"/>
                <a:lightRig rig="threePt" dir="t"/>
              </a:scene3d>
              <a:sp3d prstMaterial="matte">
                <a:bevelT w="914400" h="914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𝐻𝑦𝑑𝑟𝑜𝑔𝑒𝑛</m:t>
                      </m:r>
                    </m:oMath>
                  </m:oMathPara>
                </a14:m>
                <a:endParaRPr lang="en-CA" sz="25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A"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nucleus</a:t>
                </a: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42FB1E-08DA-49B3-8815-8E2D25D12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160" y="1707733"/>
                <a:ext cx="1765086" cy="1716362"/>
              </a:xfrm>
              <a:prstGeom prst="ellipse">
                <a:avLst/>
              </a:prstGeom>
              <a:blipFill>
                <a:blip r:embed="rId3"/>
                <a:stretch>
                  <a:fillRect r="-6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851E8-E3C0-4696-AAE6-8FFD74DB1111}"/>
              </a:ext>
            </a:extLst>
          </p:cNvPr>
          <p:cNvCxnSpPr>
            <a:cxnSpLocks/>
          </p:cNvCxnSpPr>
          <p:nvPr/>
        </p:nvCxnSpPr>
        <p:spPr>
          <a:xfrm flipV="1">
            <a:off x="10686879" y="1235883"/>
            <a:ext cx="0" cy="5132143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Right 28">
            <a:extLst>
              <a:ext uri="{FF2B5EF4-FFF2-40B4-BE49-F238E27FC236}">
                <a16:creationId xmlns:a16="http://schemas.microsoft.com/office/drawing/2014/main" id="{314E0923-620F-4AD4-95BE-147DCDD99DFA}"/>
              </a:ext>
            </a:extLst>
          </p:cNvPr>
          <p:cNvSpPr/>
          <p:nvPr/>
        </p:nvSpPr>
        <p:spPr>
          <a:xfrm>
            <a:off x="9031996" y="1143632"/>
            <a:ext cx="2787473" cy="487223"/>
          </a:xfrm>
          <a:prstGeom prst="curvedRightArrow">
            <a:avLst/>
          </a:prstGeom>
          <a:solidFill>
            <a:schemeClr val="accent1">
              <a:alpha val="63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4887BB-E604-440F-97DD-80110367CE42}"/>
                  </a:ext>
                </a:extLst>
              </p:cNvPr>
              <p:cNvSpPr txBox="1"/>
              <p:nvPr/>
            </p:nvSpPr>
            <p:spPr>
              <a:xfrm>
                <a:off x="9413100" y="444339"/>
                <a:ext cx="2547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𝐹𝑖𝑒𝑙𝑑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4887BB-E604-440F-97DD-80110367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100" y="444339"/>
                <a:ext cx="25475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6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879-1F00-47D0-A517-4F2F3C5C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CA" dirty="0"/>
              <a:t>Pulse MR / Use of RF Coil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AF631-8043-449A-8E39-63C0B3B67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174" y="2448567"/>
                <a:ext cx="5470453" cy="4187888"/>
              </a:xfrm>
            </p:spPr>
            <p:txBody>
              <a:bodyPr>
                <a:normAutofit fontScale="32500" lnSpcReduction="20000"/>
              </a:bodyPr>
              <a:lstStyle/>
              <a:p>
                <a:r>
                  <a:rPr lang="en-CA" sz="7400" dirty="0"/>
                  <a:t>A Radio Frequency (RF) coil is used to flip the magnetization of sample into the transverse plane (</a:t>
                </a:r>
                <a:r>
                  <a:rPr lang="en-CA" sz="7400" dirty="0" err="1"/>
                  <a:t>xy</a:t>
                </a:r>
                <a:r>
                  <a:rPr lang="en-CA" sz="7400" dirty="0"/>
                  <a:t> plane). </a:t>
                </a:r>
              </a:p>
              <a:p>
                <a:r>
                  <a:rPr lang="en-CA" sz="7400" dirty="0"/>
                  <a:t>Precession of sample magnetization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7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7400" dirty="0"/>
                  <a:t> induces an EMF in the RF coil.</a:t>
                </a:r>
              </a:p>
              <a:p>
                <a:r>
                  <a:rPr lang="en-CA" sz="7400" dirty="0"/>
                  <a:t>Magnetization in the </a:t>
                </a:r>
                <a:r>
                  <a:rPr lang="en-CA" sz="7400" dirty="0" err="1"/>
                  <a:t>xy</a:t>
                </a:r>
                <a:r>
                  <a:rPr lang="en-CA" sz="7400" dirty="0"/>
                  <a:t> plane decays, and magnetization recovers along the z axis back to thermal equilibrium. </a:t>
                </a:r>
              </a:p>
              <a:p>
                <a:endParaRPr lang="en-CA" sz="7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7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7400" dirty="0"/>
                  <a:t> represents the unilateral magnetic field (the handheld magnet)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7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CA" sz="7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7400" dirty="0"/>
                  <a:t> represents the RF coil magnet field.</a:t>
                </a:r>
              </a:p>
              <a:p>
                <a:endParaRPr lang="en-CA" sz="1800" dirty="0"/>
              </a:p>
              <a:p>
                <a:pPr marL="0" indent="0">
                  <a:buNone/>
                </a:pPr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AF631-8043-449A-8E39-63C0B3B67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174" y="2448567"/>
                <a:ext cx="5470453" cy="4187888"/>
              </a:xfrm>
              <a:blipFill>
                <a:blip r:embed="rId3"/>
                <a:stretch>
                  <a:fillRect l="-1561" t="-3348" r="-24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chine&#10;&#10;Description automatically generated">
            <a:extLst>
              <a:ext uri="{FF2B5EF4-FFF2-40B4-BE49-F238E27FC236}">
                <a16:creationId xmlns:a16="http://schemas.microsoft.com/office/drawing/2014/main" id="{F1607474-0162-4D54-9171-7DECF6741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 r="2052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67153B-9024-4467-A808-8631CDAC0E2D}"/>
              </a:ext>
            </a:extLst>
          </p:cNvPr>
          <p:cNvCxnSpPr>
            <a:cxnSpLocks/>
          </p:cNvCxnSpPr>
          <p:nvPr/>
        </p:nvCxnSpPr>
        <p:spPr>
          <a:xfrm>
            <a:off x="8382000" y="3099435"/>
            <a:ext cx="3232826" cy="1206713"/>
          </a:xfrm>
          <a:prstGeom prst="straightConnector1">
            <a:avLst/>
          </a:prstGeom>
          <a:ln w="146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258D13-1C0C-4F12-8158-E80633C2450B}"/>
              </a:ext>
            </a:extLst>
          </p:cNvPr>
          <p:cNvCxnSpPr>
            <a:cxnSpLocks/>
          </p:cNvCxnSpPr>
          <p:nvPr/>
        </p:nvCxnSpPr>
        <p:spPr>
          <a:xfrm flipH="1">
            <a:off x="7163148" y="1517515"/>
            <a:ext cx="3488639" cy="2480553"/>
          </a:xfrm>
          <a:prstGeom prst="straightConnector1">
            <a:avLst/>
          </a:prstGeom>
          <a:ln w="146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6B9DB6F9-3BC2-4CE0-A9A1-FD2363F9FF9F}"/>
              </a:ext>
            </a:extLst>
          </p:cNvPr>
          <p:cNvSpPr/>
          <p:nvPr/>
        </p:nvSpPr>
        <p:spPr>
          <a:xfrm rot="7634756">
            <a:off x="7806689" y="2535368"/>
            <a:ext cx="1150620" cy="883920"/>
          </a:xfrm>
          <a:prstGeom prst="arc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179634-C569-4AE0-B9C6-C896B425144C}"/>
                  </a:ext>
                </a:extLst>
              </p:cNvPr>
              <p:cNvSpPr txBox="1"/>
              <p:nvPr/>
            </p:nvSpPr>
            <p:spPr>
              <a:xfrm>
                <a:off x="6443718" y="2891552"/>
                <a:ext cx="78733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179634-C569-4AE0-B9C6-C896B4251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718" y="2891552"/>
                <a:ext cx="787331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9BFDC0-4E2A-46C9-938F-82043F892A14}"/>
                  </a:ext>
                </a:extLst>
              </p:cNvPr>
              <p:cNvSpPr txBox="1"/>
              <p:nvPr/>
            </p:nvSpPr>
            <p:spPr>
              <a:xfrm>
                <a:off x="11010585" y="4374715"/>
                <a:ext cx="80156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CA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9BFDC0-4E2A-46C9-938F-82043F892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585" y="4374715"/>
                <a:ext cx="801566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68C0BF-807A-4239-810E-A4B142779B92}"/>
                  </a:ext>
                </a:extLst>
              </p:cNvPr>
              <p:cNvSpPr txBox="1"/>
              <p:nvPr/>
            </p:nvSpPr>
            <p:spPr>
              <a:xfrm>
                <a:off x="8654461" y="3651851"/>
                <a:ext cx="930704" cy="692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  <m:sup>
                          <m:r>
                            <a:rPr lang="en-CA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CA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68C0BF-807A-4239-810E-A4B14277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461" y="3651851"/>
                <a:ext cx="930704" cy="692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85DFB9-17A3-45ED-8EC4-1A7753883988}"/>
              </a:ext>
            </a:extLst>
          </p:cNvPr>
          <p:cNvCxnSpPr>
            <a:cxnSpLocks/>
          </p:cNvCxnSpPr>
          <p:nvPr/>
        </p:nvCxnSpPr>
        <p:spPr>
          <a:xfrm flipV="1">
            <a:off x="10058763" y="5115542"/>
            <a:ext cx="0" cy="935701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BDFBB-3B44-4096-9FB9-D61C2A79C6B2}"/>
              </a:ext>
            </a:extLst>
          </p:cNvPr>
          <p:cNvCxnSpPr>
            <a:cxnSpLocks/>
          </p:cNvCxnSpPr>
          <p:nvPr/>
        </p:nvCxnSpPr>
        <p:spPr>
          <a:xfrm flipH="1">
            <a:off x="9111567" y="6051243"/>
            <a:ext cx="947196" cy="750974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D6C5F-9A17-48FD-BB40-0D5365DEE2F6}"/>
              </a:ext>
            </a:extLst>
          </p:cNvPr>
          <p:cNvCxnSpPr>
            <a:cxnSpLocks/>
          </p:cNvCxnSpPr>
          <p:nvPr/>
        </p:nvCxnSpPr>
        <p:spPr>
          <a:xfrm>
            <a:off x="10058763" y="6079133"/>
            <a:ext cx="1079407" cy="10247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EC160-D8E5-4BD6-8F35-79E123F1A2B4}"/>
                  </a:ext>
                </a:extLst>
              </p:cNvPr>
              <p:cNvSpPr txBox="1"/>
              <p:nvPr/>
            </p:nvSpPr>
            <p:spPr>
              <a:xfrm>
                <a:off x="8989025" y="6230273"/>
                <a:ext cx="245081" cy="43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1EC160-D8E5-4BD6-8F35-79E123F1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5" y="6230273"/>
                <a:ext cx="245081" cy="43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3AE57-9438-4FAD-94B4-F731B7E9BD19}"/>
                  </a:ext>
                </a:extLst>
              </p:cNvPr>
              <p:cNvSpPr txBox="1"/>
              <p:nvPr/>
            </p:nvSpPr>
            <p:spPr>
              <a:xfrm>
                <a:off x="10899894" y="5614167"/>
                <a:ext cx="245081" cy="43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A3AE57-9438-4FAD-94B4-F731B7E9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894" y="5614167"/>
                <a:ext cx="245081" cy="437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8D4FB3-71EB-4BCC-BE6F-D4D9CC1B17F4}"/>
                  </a:ext>
                </a:extLst>
              </p:cNvPr>
              <p:cNvSpPr txBox="1"/>
              <p:nvPr/>
            </p:nvSpPr>
            <p:spPr>
              <a:xfrm>
                <a:off x="9823387" y="4755669"/>
                <a:ext cx="24508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8D4FB3-71EB-4BCC-BE6F-D4D9CC1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387" y="4755669"/>
                <a:ext cx="24508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72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F6C7-B1F9-4010-B21D-E00377B0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0"/>
            <a:ext cx="5105400" cy="1174078"/>
          </a:xfrm>
        </p:spPr>
        <p:txBody>
          <a:bodyPr anchor="b">
            <a:normAutofit/>
          </a:bodyPr>
          <a:lstStyle/>
          <a:p>
            <a:r>
              <a:rPr lang="en-CA" sz="4000" dirty="0"/>
              <a:t>CPMG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402-08A0-4EFB-A41D-2FA19AE73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777" y="1593632"/>
                <a:ext cx="4956998" cy="4826022"/>
              </a:xfrm>
            </p:spPr>
            <p:txBody>
              <a:bodyPr>
                <a:normAutofit/>
              </a:bodyPr>
              <a:lstStyle/>
              <a:p>
                <a:r>
                  <a:rPr lang="en-CA" sz="2400" dirty="0"/>
                  <a:t>A CPMG pulse sequence will allow us to refocus magnetization until magnetization in the transverse plane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CA" sz="2400" b="0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sz="2400" b="0" dirty="0"/>
                  <a:t> decays. </a:t>
                </a:r>
              </a:p>
              <a:p>
                <a:endParaRPr lang="en-CA" sz="2400" b="0" dirty="0"/>
              </a:p>
              <a:p>
                <a:r>
                  <a:rPr lang="en-CA" sz="2400" b="0" dirty="0"/>
                  <a:t>This is</a:t>
                </a:r>
                <a:r>
                  <a:rPr lang="en-CA" sz="2400" dirty="0"/>
                  <a:t> done by applying a 90 degree pulse, followed by a train of 180 pulses that reverse the effects of magnetic field inhomogeneity. </a:t>
                </a:r>
              </a:p>
              <a:p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402-08A0-4EFB-A41D-2FA19AE73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77" y="1593632"/>
                <a:ext cx="4956998" cy="4826022"/>
              </a:xfrm>
              <a:blipFill>
                <a:blip r:embed="rId2"/>
                <a:stretch>
                  <a:fillRect l="-1722" t="-1768" r="-15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366A1A7-7021-4463-80C0-67A80DBBAC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26" y="1174078"/>
            <a:ext cx="5260056" cy="338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719916-7830-4B93-836C-4FE3ADE43343}"/>
              </a:ext>
            </a:extLst>
          </p:cNvPr>
          <p:cNvSpPr txBox="1"/>
          <p:nvPr/>
        </p:nvSpPr>
        <p:spPr>
          <a:xfrm rot="16200000">
            <a:off x="4869950" y="1967350"/>
            <a:ext cx="2881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Received</a:t>
            </a:r>
            <a:r>
              <a:rPr lang="en-CA" sz="1400" dirty="0"/>
              <a:t> Signal Amplitude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D4509-C2FD-4057-AB7C-8C9EC6245600}"/>
              </a:ext>
            </a:extLst>
          </p:cNvPr>
          <p:cNvSpPr txBox="1"/>
          <p:nvPr/>
        </p:nvSpPr>
        <p:spPr>
          <a:xfrm>
            <a:off x="7153154" y="4780344"/>
            <a:ext cx="3611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hlinkClick r:id="rId4"/>
              </a:rPr>
              <a:t>http://www.jgmaas.com/SCA/2017/SCA2017-020.pdf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155488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F6C7-B1F9-4010-B21D-E00377B0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77" y="0"/>
            <a:ext cx="5105400" cy="1174078"/>
          </a:xfrm>
        </p:spPr>
        <p:txBody>
          <a:bodyPr anchor="b">
            <a:normAutofit/>
          </a:bodyPr>
          <a:lstStyle/>
          <a:p>
            <a:r>
              <a:rPr lang="en-CA" dirty="0" err="1"/>
              <a:t>Carr</a:t>
            </a:r>
            <a:r>
              <a:rPr lang="en-CA" dirty="0"/>
              <a:t>-Purcell Echo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402-08A0-4EFB-A41D-2FA19AE73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777" y="1593632"/>
                <a:ext cx="4599648" cy="4068107"/>
              </a:xfrm>
            </p:spPr>
            <p:txBody>
              <a:bodyPr>
                <a:normAutofit/>
              </a:bodyPr>
              <a:lstStyle/>
              <a:p>
                <a:r>
                  <a:rPr lang="en-CA" sz="2400" dirty="0"/>
                  <a:t>Small inhomogeneities in the magnetic field cause nuclei to precess at different frequencies. </a:t>
                </a:r>
              </a:p>
              <a:p>
                <a:r>
                  <a:rPr lang="en-CA" sz="2400" dirty="0"/>
                  <a:t>If a 180 degree pulse is applied at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2400" dirty="0"/>
                  <a:t>, this will cause magnetization in the transverse plane to coalesce at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sz="2400" dirty="0"/>
                  <a:t>.</a:t>
                </a:r>
              </a:p>
              <a:p>
                <a:r>
                  <a:rPr lang="en-CA" sz="2400" dirty="0"/>
                  <a:t>Meiboom &amp; Gill suggested a modification (CPMG) with reduced sensitivity to errors in the 180 degree pulse .</a:t>
                </a:r>
              </a:p>
              <a:p>
                <a:endParaRPr lang="en-CA" sz="1800" dirty="0"/>
              </a:p>
              <a:p>
                <a:endParaRPr lang="en-CA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06402-08A0-4EFB-A41D-2FA19AE73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77" y="1593632"/>
                <a:ext cx="4599648" cy="4068107"/>
              </a:xfrm>
              <a:blipFill>
                <a:blip r:embed="rId3"/>
                <a:stretch>
                  <a:fillRect l="-1857" t="-2096" r="-2387" b="-7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FB8B23-545B-43ED-B4D9-9593C6D39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07" y="1374740"/>
            <a:ext cx="4886227" cy="3664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BE3E1-C2DE-4A6F-9ED8-16EE3059EF6E}"/>
              </a:ext>
            </a:extLst>
          </p:cNvPr>
          <p:cNvSpPr txBox="1"/>
          <p:nvPr/>
        </p:nvSpPr>
        <p:spPr>
          <a:xfrm>
            <a:off x="5948314" y="5230852"/>
            <a:ext cx="1571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hlinkClick r:id="rId5"/>
              </a:rPr>
              <a:t>https://en.wikipedia.org/wiki/Spin_echo</a:t>
            </a:r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261438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87A621C6-04DC-4BF7-8450-C837D5295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29" y="1126931"/>
            <a:ext cx="7067946" cy="530096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EAEFDB-B411-4389-9464-D354ADE1BFAE}"/>
              </a:ext>
            </a:extLst>
          </p:cNvPr>
          <p:cNvSpPr/>
          <p:nvPr/>
        </p:nvSpPr>
        <p:spPr>
          <a:xfrm>
            <a:off x="7547276" y="2057589"/>
            <a:ext cx="4104588" cy="21758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C4789-B019-47AA-ADDA-1E85C63D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35"/>
            <a:ext cx="10515600" cy="1325563"/>
          </a:xfrm>
        </p:spPr>
        <p:txBody>
          <a:bodyPr/>
          <a:lstStyle/>
          <a:p>
            <a:r>
              <a:rPr lang="en-CA" dirty="0"/>
              <a:t>Handheld Unilateral Magnet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743E58-0213-4C9C-99F7-6A872E310236}"/>
              </a:ext>
            </a:extLst>
          </p:cNvPr>
          <p:cNvSpPr/>
          <p:nvPr/>
        </p:nvSpPr>
        <p:spPr>
          <a:xfrm>
            <a:off x="7723574" y="2205145"/>
            <a:ext cx="1131217" cy="189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D0E13-9C23-4AC1-A44B-2C4712DD8043}"/>
              </a:ext>
            </a:extLst>
          </p:cNvPr>
          <p:cNvSpPr/>
          <p:nvPr/>
        </p:nvSpPr>
        <p:spPr>
          <a:xfrm>
            <a:off x="9033961" y="2509945"/>
            <a:ext cx="1131217" cy="1589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6F2D21-9C70-4FCB-A7B0-F89F7D7AA06D}"/>
              </a:ext>
            </a:extLst>
          </p:cNvPr>
          <p:cNvSpPr/>
          <p:nvPr/>
        </p:nvSpPr>
        <p:spPr>
          <a:xfrm>
            <a:off x="10344348" y="2205145"/>
            <a:ext cx="1131217" cy="189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41956-FEB6-45F0-B49B-76A7294C5616}"/>
              </a:ext>
            </a:extLst>
          </p:cNvPr>
          <p:cNvSpPr txBox="1"/>
          <p:nvPr/>
        </p:nvSpPr>
        <p:spPr>
          <a:xfrm>
            <a:off x="7620894" y="1548395"/>
            <a:ext cx="410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Cross Section of Unilateral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FFFBD-676C-4933-AF09-B4CF86C006E1}"/>
              </a:ext>
            </a:extLst>
          </p:cNvPr>
          <p:cNvSpPr txBox="1"/>
          <p:nvPr/>
        </p:nvSpPr>
        <p:spPr>
          <a:xfrm>
            <a:off x="7788637" y="4386275"/>
            <a:ext cx="123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Magnet 1		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99AB1-1638-4429-B478-A5576C589464}"/>
              </a:ext>
            </a:extLst>
          </p:cNvPr>
          <p:cNvSpPr txBox="1"/>
          <p:nvPr/>
        </p:nvSpPr>
        <p:spPr>
          <a:xfrm>
            <a:off x="9131653" y="4386275"/>
            <a:ext cx="123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Magnet 2</a:t>
            </a:r>
          </a:p>
          <a:p>
            <a:r>
              <a:rPr lang="en-CA" dirty="0"/>
              <a:t>		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10815-17CE-44C5-B217-CEC9DE68A5FF}"/>
              </a:ext>
            </a:extLst>
          </p:cNvPr>
          <p:cNvSpPr txBox="1"/>
          <p:nvPr/>
        </p:nvSpPr>
        <p:spPr>
          <a:xfrm>
            <a:off x="10439873" y="4386275"/>
            <a:ext cx="123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Magnet 3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8563F-80F5-4AA4-BB31-78C945118921}"/>
              </a:ext>
            </a:extLst>
          </p:cNvPr>
          <p:cNvSpPr txBox="1"/>
          <p:nvPr/>
        </p:nvSpPr>
        <p:spPr>
          <a:xfrm>
            <a:off x="7478775" y="5361065"/>
            <a:ext cx="332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Sensitive region of 1cm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8AFF3-22B2-4FA1-961E-3DA8A6FEE7FD}"/>
              </a:ext>
            </a:extLst>
          </p:cNvPr>
          <p:cNvCxnSpPr>
            <a:cxnSpLocks/>
          </p:cNvCxnSpPr>
          <p:nvPr/>
        </p:nvCxnSpPr>
        <p:spPr>
          <a:xfrm flipV="1">
            <a:off x="5435206" y="4923161"/>
            <a:ext cx="0" cy="894945"/>
          </a:xfrm>
          <a:prstGeom prst="line">
            <a:avLst/>
          </a:prstGeom>
          <a:ln w="2540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5426F3-4F99-49CA-8CE1-D615EF079825}"/>
              </a:ext>
            </a:extLst>
          </p:cNvPr>
          <p:cNvSpPr txBox="1"/>
          <p:nvPr/>
        </p:nvSpPr>
        <p:spPr>
          <a:xfrm>
            <a:off x="3322471" y="4547432"/>
            <a:ext cx="211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530gauss at 2.25cm above surface of magnet</a:t>
            </a:r>
          </a:p>
        </p:txBody>
      </p:sp>
    </p:spTree>
    <p:extLst>
      <p:ext uri="{BB962C8B-B14F-4D97-AF65-F5344CB8AC3E}">
        <p14:creationId xmlns:p14="http://schemas.microsoft.com/office/powerpoint/2010/main" val="247351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ntenna, object, clock&#10;&#10;Description automatically generated">
            <a:extLst>
              <a:ext uri="{FF2B5EF4-FFF2-40B4-BE49-F238E27FC236}">
                <a16:creationId xmlns:a16="http://schemas.microsoft.com/office/drawing/2014/main" id="{738423EC-BB96-4C45-946A-008008C2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14" y="4942573"/>
            <a:ext cx="6506991" cy="1769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E8C45-574F-468D-8964-A94B7E20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CA" dirty="0"/>
              <a:t>RF Probe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C6BC-3B23-4AAF-A122-D750065E5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2400" dirty="0"/>
              <a:t>A coil is wrapped around a plexiglass former , such that a secondary tube could be placed into the opening in the RF probe. </a:t>
            </a:r>
          </a:p>
          <a:p>
            <a:r>
              <a:rPr lang="en-CA" sz="2400" dirty="0"/>
              <a:t>To reduce noise, a Faraday cage houses the circuitry. </a:t>
            </a:r>
          </a:p>
          <a:p>
            <a:r>
              <a:rPr lang="en-CA" sz="2400" dirty="0"/>
              <a:t>Combination of both capacitively and inductively matched to 50</a:t>
            </a:r>
            <a:r>
              <a:rPr lang="el-GR" sz="2400" dirty="0"/>
              <a:t>Ω</a:t>
            </a:r>
            <a:r>
              <a:rPr lang="en-CA" sz="2400" dirty="0"/>
              <a:t>.</a:t>
            </a:r>
          </a:p>
        </p:txBody>
      </p:sp>
      <p:pic>
        <p:nvPicPr>
          <p:cNvPr id="5" name="Picture 4" descr="A picture containing table, sitting, small, black&#10;&#10;Description automatically generated">
            <a:extLst>
              <a:ext uri="{FF2B5EF4-FFF2-40B4-BE49-F238E27FC236}">
                <a16:creationId xmlns:a16="http://schemas.microsoft.com/office/drawing/2014/main" id="{7D4E72CD-AC87-4431-8C88-5E83FCC19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/>
          <a:stretch/>
        </p:blipFill>
        <p:spPr>
          <a:xfrm rot="5400000">
            <a:off x="-396237" y="1701138"/>
            <a:ext cx="5397190" cy="364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CB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9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sitting, water, table&#10;&#10;Description automatically generated">
            <a:extLst>
              <a:ext uri="{FF2B5EF4-FFF2-40B4-BE49-F238E27FC236}">
                <a16:creationId xmlns:a16="http://schemas.microsoft.com/office/drawing/2014/main" id="{A4D680E6-3820-4C90-ACEC-B50BAE407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26621" r="16454" b="17589"/>
          <a:stretch/>
        </p:blipFill>
        <p:spPr>
          <a:xfrm>
            <a:off x="7019704" y="4181245"/>
            <a:ext cx="3385227" cy="2311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E797A-8C20-4D18-AE29-8D461205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Unilateral Magnet &amp; Cradle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28ECC-CE53-4E39-B88B-527237C5C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7720" cy="4351338"/>
          </a:xfrm>
        </p:spPr>
        <p:txBody>
          <a:bodyPr/>
          <a:lstStyle/>
          <a:p>
            <a:r>
              <a:rPr lang="en-CA" sz="2400" dirty="0"/>
              <a:t>The magnet of choice is a small, handheld unilateral magnet with a constant gradient region at (2-2.5cm). </a:t>
            </a:r>
          </a:p>
          <a:p>
            <a:r>
              <a:rPr lang="en-CA" sz="2400" dirty="0"/>
              <a:t>500 gauss (2.26MHz for Hydrogen) at 2.25cm above the surface.</a:t>
            </a:r>
          </a:p>
          <a:p>
            <a:r>
              <a:rPr lang="en-CA" sz="2400" dirty="0"/>
              <a:t>A cradle system was 3D printed in order to change the relative angle of the magnet to allow for varying gradient strength which will change our slice thickness.</a:t>
            </a:r>
          </a:p>
          <a:p>
            <a:pPr marL="0" indent="0">
              <a:buNone/>
            </a:pPr>
            <a:endParaRPr lang="en-CA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2C033B1-B543-456A-B6E4-DF3CFAB3B5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38951782"/>
                  </p:ext>
                </p:extLst>
              </p:nvPr>
            </p:nvGraphicFramePr>
            <p:xfrm rot="17188265">
              <a:off x="8333270" y="511172"/>
              <a:ext cx="3336733" cy="3581640"/>
            </p:xfrm>
            <a:graphic>
              <a:graphicData uri="http://schemas.microsoft.com/office/drawing/2017/model3d">
                <am3d:model3d r:embed="rId4">
                  <am3d:spPr>
                    <a:xfrm rot="17188265">
                      <a:off x="0" y="0"/>
                      <a:ext cx="3336733" cy="3581640"/>
                    </a:xfrm>
                    <a:prstGeom prst="rect">
                      <a:avLst/>
                    </a:prstGeom>
                  </am3d:spPr>
                  <am3d:camera>
                    <am3d:pos x="0" y="-3594219" z="79200267"/>
                    <am3d:up dx="0" dy="36000000" dz="0"/>
                    <am3d:lookAt x="0" y="5781" z="260"/>
                    <am3d:perspective fov="2508392"/>
                  </am3d:camera>
                  <am3d:trans>
                    <am3d:meterPerModelUnit n="8474" d="1000000"/>
                    <am3d:preTrans dx="-15254237" dy="-18000000" dz="-15254237"/>
                    <am3d:scale>
                      <am3d:sx n="1000000" d="1000000"/>
                      <am3d:sy n="1000000" d="1000000"/>
                      <am3d:sz n="1000000" d="1000000"/>
                    </am3d:scale>
                    <am3d:rot ax="-3910669" ay="2835736" az="-3467861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2C033B1-B543-456A-B6E4-DF3CFAB3B5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188265">
                <a:off x="8333270" y="511172"/>
                <a:ext cx="3336733" cy="35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0992C9D-CD97-45D2-98A2-8F7C0A90A6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3420578"/>
                  </p:ext>
                </p:extLst>
              </p:nvPr>
            </p:nvGraphicFramePr>
            <p:xfrm rot="16865034">
              <a:off x="7494463" y="1421481"/>
              <a:ext cx="2291855" cy="2743073"/>
            </p:xfrm>
            <a:graphic>
              <a:graphicData uri="http://schemas.microsoft.com/office/drawing/2017/model3d">
                <am3d:model3d r:embed="rId7">
                  <am3d:spPr>
                    <a:xfrm rot="16865034">
                      <a:off x="0" y="0"/>
                      <a:ext cx="2291855" cy="2743073"/>
                    </a:xfrm>
                    <a:prstGeom prst="rect">
                      <a:avLst/>
                    </a:prstGeom>
                  </am3d:spPr>
                  <am3d:camera>
                    <am3d:pos x="0" y="0" z="633016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26" d="1000000"/>
                    <am3d:preTrans dx="-15347368" dy="-22547367" dz="-22736841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3115" ay="2674978" az="-411058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52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0992C9D-CD97-45D2-98A2-8F7C0A90A6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65034">
                <a:off x="7494463" y="1421481"/>
                <a:ext cx="2291855" cy="27430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553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939</Words>
  <Application>Microsoft Office PowerPoint</Application>
  <PresentationFormat>Widescreen</PresentationFormat>
  <Paragraphs>118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Cambria Math</vt:lpstr>
      <vt:lpstr>Times New Roman</vt:lpstr>
      <vt:lpstr>Office Theme</vt:lpstr>
      <vt:lpstr>Construction and Application of Small Portable Low Field MR Device</vt:lpstr>
      <vt:lpstr>Introduction </vt:lpstr>
      <vt:lpstr>Basic Introduction to MR</vt:lpstr>
      <vt:lpstr>Pulse MR / Use of RF Coil</vt:lpstr>
      <vt:lpstr>CPMG</vt:lpstr>
      <vt:lpstr>Carr-Purcell Echo </vt:lpstr>
      <vt:lpstr>Handheld Unilateral Magnet</vt:lpstr>
      <vt:lpstr>RF Probe Construction</vt:lpstr>
      <vt:lpstr>Unilateral Magnet &amp; Cradle System</vt:lpstr>
      <vt:lpstr>How to Measure Flow for CPMG</vt:lpstr>
      <vt:lpstr>Methods</vt:lpstr>
      <vt:lpstr>PowerPoint Presentation</vt:lpstr>
      <vt:lpstr>PowerPoint Presentation</vt:lpstr>
      <vt:lpstr>Conclusion</vt:lpstr>
      <vt:lpstr>How to Improve the System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and Application of Small Portable Low Field MR Device</dc:title>
  <dc:creator>Devin Mathieu Morin</dc:creator>
  <cp:lastModifiedBy>Devin Mathieu Morin</cp:lastModifiedBy>
  <cp:revision>18</cp:revision>
  <dcterms:created xsi:type="dcterms:W3CDTF">2020-01-28T14:17:12Z</dcterms:created>
  <dcterms:modified xsi:type="dcterms:W3CDTF">2020-02-01T20:25:52Z</dcterms:modified>
</cp:coreProperties>
</file>